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878d35c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878d35cb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5802d06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5802d06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5802d060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5802d060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5802d063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5802d063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5802d063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5802d063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5802d063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5802d063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5802d063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5802d063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b5802d06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b5802d0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b5802d063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b5802d063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5802d063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5802d063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5802d0637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5802d063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5802d06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5802d06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5802d060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b5802d060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5802d060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5802d060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878d35c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878d35c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amazon.com/Flashlight-Vansky-Ultraviolet-Blacklight-Eliminator/dp/B01A5KLUG2/ref=sr_1_2_sspa?crid=2JCU30E1598MK&amp;keywords=black+light&amp;qid=1706800216&amp;sprefix=black+light%2Caps%2C106&amp;sr=8-2-spons&amp;sp_csd=d2lkZ2V0TmFtZT1zcF9hdGY&amp;psc=1" TargetMode="External"/><Relationship Id="rId4" Type="http://schemas.openxmlformats.org/officeDocument/2006/relationships/hyperlink" Target="https://www.amazon.com/STENDA-Invisible-Blacklight-Christmas-Thanksgiving/dp/B08XW8L2NX/ref=sr_1_1_sspa?crid=2WBD8P0TZZ7ZE&amp;keywords=invisible+ink+black+light+pen&amp;qid=1706800421&amp;sprefix=invisible+ink+black%2Caps%2C110&amp;sr=8-1-spons&amp;sp_csd=d2lkZ2V0TmFtZT1zcF9hdGY&amp;psc=1" TargetMode="External"/><Relationship Id="rId5" Type="http://schemas.openxmlformats.org/officeDocument/2006/relationships/image" Target="../media/image2.jpg"/><Relationship Id="rId6"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amazon.com/Sooez-Clipboard-Aluminum-Briefcase-Security/dp/B0BYJM64MD/ref=asc_df_B0BYJM64MD/?tag=hyprod-20&amp;linkCode=df0&amp;hvadid=673829519228&amp;hvpos=&amp;hvnetw=g&amp;hvrand=17142575846900596586&amp;hvpone=&amp;hvptwo=&amp;hvqmt=&amp;hvdev=c&amp;hvdvcmdl=&amp;hvlocint=&amp;hvlocphy=1025202&amp;hvtargid=pla-2203875829130&amp;mcid=e9323e055ad93acf934b1f55b9d5d48c&amp;th=1"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amazon.com/Bosvision-4-digit-Resettable-Combination-Luggage/dp/B00DFBWPY0/ref=asc_df_B00DFBWPY0/?tag=hyprod-20&amp;linkCode=df0&amp;hvadid=216708290339&amp;hvpos=&amp;hvnetw=g&amp;hvrand=4120214248274868184&amp;hvpone=&amp;hvptwo=&amp;hvqmt=&amp;hvdev=c&amp;hvdvcmdl=&amp;hvlocint=&amp;hvlocphy=9005925&amp;hvtargid=pla-351741360218&amp;mcid=533f69e5457438099ffa9e44c86e7ca0&amp;gclid=CjwKCAiA_OetBhAtEiwAPTeQZwlmB7xLqcFTGH28JadI3WLGPotWBf8LCcSgjH9i499clihNTPYP3xoCuO0QAvD_BwE&amp;th=1"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amazon.com/ToolUSA-Stainless-Steel-Security-Box/dp/B00VUG30GO/ref=sr_1_25?crid=2CL99GMNHCLJY&amp;keywords=small%2Bbox%2Blockable&amp;qid=1706800223&amp;sprefix=small%2Bbox%2Blockabl%2Caps%2C81&amp;sr=8-25&amp;th=1" TargetMode="Externa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amazon.com/Retroworks-Classic-Caesar-Medallion-Decoder/dp/B004D1L0B0/ref=asc_df_B004D1L0B0/?tag=hyprod-20&amp;linkCode=df0&amp;hvadid=238614861298&amp;hvpos=&amp;hvnetw=g&amp;hvrand=12634065348717768728&amp;hvpone=&amp;hvptwo=&amp;hvqmt=&amp;hvdev=c&amp;hvdvcmdl=&amp;hvlocint=&amp;hvlocphy=9005925&amp;hvtargid=pla-392043781129&amp;mcid=e3fa7d0f008a3aca9f9fbb372591b9bb&amp;gclid=Cj0KCQiA2eKtBhDcARIsAEGTG403lGWU9uX4XxOGvo4tHjtKS4-F58nFH6ttWdGu9TQNQHSfuflIB_EaAiZ7EALw_wcB&amp;th=1"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Escape Room Wireframes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1427263" y="213200"/>
            <a:ext cx="6289475" cy="4717100"/>
          </a:xfrm>
          <a:prstGeom prst="rect">
            <a:avLst/>
          </a:prstGeom>
          <a:noFill/>
          <a:ln>
            <a:noFill/>
          </a:ln>
        </p:spPr>
      </p:pic>
      <p:sp>
        <p:nvSpPr>
          <p:cNvPr id="138" name="Google Shape;138;p22"/>
          <p:cNvSpPr/>
          <p:nvPr/>
        </p:nvSpPr>
        <p:spPr>
          <a:xfrm>
            <a:off x="1353075" y="1249850"/>
            <a:ext cx="1524000" cy="3906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2"/>
          <p:cNvSpPr txBox="1"/>
          <p:nvPr/>
        </p:nvSpPr>
        <p:spPr>
          <a:xfrm>
            <a:off x="1430325" y="1283200"/>
            <a:ext cx="1388400" cy="2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Circuit Board Maze</a:t>
            </a:r>
            <a:endParaRPr b="1" sz="1000">
              <a:solidFill>
                <a:schemeClr val="lt1"/>
              </a:solidFill>
            </a:endParaRPr>
          </a:p>
        </p:txBody>
      </p:sp>
      <p:sp>
        <p:nvSpPr>
          <p:cNvPr id="140" name="Google Shape;140;p22"/>
          <p:cNvSpPr/>
          <p:nvPr/>
        </p:nvSpPr>
        <p:spPr>
          <a:xfrm>
            <a:off x="1353075" y="3428725"/>
            <a:ext cx="1718100" cy="3906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2"/>
          <p:cNvSpPr txBox="1"/>
          <p:nvPr/>
        </p:nvSpPr>
        <p:spPr>
          <a:xfrm>
            <a:off x="1353075" y="3458925"/>
            <a:ext cx="1569000" cy="2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Decoder Tutorial Sheet</a:t>
            </a:r>
            <a:endParaRPr b="1" sz="1000">
              <a:solidFill>
                <a:schemeClr val="lt1"/>
              </a:solidFill>
            </a:endParaRPr>
          </a:p>
        </p:txBody>
      </p:sp>
      <p:sp>
        <p:nvSpPr>
          <p:cNvPr id="142" name="Google Shape;142;p22"/>
          <p:cNvSpPr/>
          <p:nvPr/>
        </p:nvSpPr>
        <p:spPr>
          <a:xfrm flipH="1">
            <a:off x="5045550" y="1611500"/>
            <a:ext cx="1295100" cy="390600"/>
          </a:xfrm>
          <a:prstGeom prst="right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2"/>
          <p:cNvSpPr txBox="1"/>
          <p:nvPr/>
        </p:nvSpPr>
        <p:spPr>
          <a:xfrm>
            <a:off x="5411175" y="1631900"/>
            <a:ext cx="11406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Blacklight</a:t>
            </a:r>
            <a:endParaRPr b="1" sz="1000">
              <a:solidFill>
                <a:schemeClr val="lt1"/>
              </a:solidFill>
            </a:endParaRPr>
          </a:p>
        </p:txBody>
      </p:sp>
      <p:sp>
        <p:nvSpPr>
          <p:cNvPr id="144" name="Google Shape;144;p22"/>
          <p:cNvSpPr/>
          <p:nvPr/>
        </p:nvSpPr>
        <p:spPr>
          <a:xfrm flipH="1">
            <a:off x="5132700" y="2565475"/>
            <a:ext cx="1718100" cy="390600"/>
          </a:xfrm>
          <a:prstGeom prst="right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2"/>
          <p:cNvSpPr txBox="1"/>
          <p:nvPr/>
        </p:nvSpPr>
        <p:spPr>
          <a:xfrm>
            <a:off x="5258775" y="2604025"/>
            <a:ext cx="16095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Caesar Cipher Decoder</a:t>
            </a:r>
            <a:endParaRPr b="1" sz="1000">
              <a:solidFill>
                <a:schemeClr val="lt1"/>
              </a:solidFill>
            </a:endParaRPr>
          </a:p>
        </p:txBody>
      </p:sp>
      <p:sp>
        <p:nvSpPr>
          <p:cNvPr id="146" name="Google Shape;146;p22"/>
          <p:cNvSpPr/>
          <p:nvPr/>
        </p:nvSpPr>
        <p:spPr>
          <a:xfrm flipH="1">
            <a:off x="4945425" y="3576150"/>
            <a:ext cx="1295100" cy="390600"/>
          </a:xfrm>
          <a:prstGeom prst="right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2"/>
          <p:cNvSpPr txBox="1"/>
          <p:nvPr/>
        </p:nvSpPr>
        <p:spPr>
          <a:xfrm>
            <a:off x="5147788" y="3614700"/>
            <a:ext cx="1140600" cy="2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Journal</a:t>
            </a:r>
            <a:endParaRPr b="1" sz="1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time on watch to match the footage</a:t>
            </a:r>
            <a:endParaRPr/>
          </a:p>
        </p:txBody>
      </p:sp>
      <p:pic>
        <p:nvPicPr>
          <p:cNvPr id="153" name="Google Shape;153;p23"/>
          <p:cNvPicPr preferRelativeResize="0"/>
          <p:nvPr/>
        </p:nvPicPr>
        <p:blipFill rotWithShape="1">
          <a:blip r:embed="rId3">
            <a:alphaModFix/>
          </a:blip>
          <a:srcRect b="0" l="0" r="50114" t="0"/>
          <a:stretch/>
        </p:blipFill>
        <p:spPr>
          <a:xfrm>
            <a:off x="4690800" y="1017725"/>
            <a:ext cx="1583549" cy="3174349"/>
          </a:xfrm>
          <a:prstGeom prst="rect">
            <a:avLst/>
          </a:prstGeom>
          <a:noFill/>
          <a:ln>
            <a:noFill/>
          </a:ln>
        </p:spPr>
      </p:pic>
      <p:pic>
        <p:nvPicPr>
          <p:cNvPr id="154" name="Google Shape;154;p23"/>
          <p:cNvPicPr preferRelativeResize="0"/>
          <p:nvPr/>
        </p:nvPicPr>
        <p:blipFill rotWithShape="1">
          <a:blip r:embed="rId3">
            <a:alphaModFix/>
          </a:blip>
          <a:srcRect b="0" l="50114" r="0" t="0"/>
          <a:stretch/>
        </p:blipFill>
        <p:spPr>
          <a:xfrm>
            <a:off x="6395524" y="1017725"/>
            <a:ext cx="1583549" cy="3174349"/>
          </a:xfrm>
          <a:prstGeom prst="rect">
            <a:avLst/>
          </a:prstGeom>
          <a:noFill/>
          <a:ln>
            <a:noFill/>
          </a:ln>
        </p:spPr>
      </p:pic>
      <p:sp>
        <p:nvSpPr>
          <p:cNvPr id="155" name="Google Shape;155;p23"/>
          <p:cNvSpPr txBox="1"/>
          <p:nvPr/>
        </p:nvSpPr>
        <p:spPr>
          <a:xfrm>
            <a:off x="4980925" y="3835600"/>
            <a:ext cx="1377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INSERT INCOMPL</a:t>
            </a:r>
            <a:endParaRPr sz="1100">
              <a:solidFill>
                <a:schemeClr val="lt1"/>
              </a:solidFill>
            </a:endParaRPr>
          </a:p>
        </p:txBody>
      </p:sp>
      <p:sp>
        <p:nvSpPr>
          <p:cNvPr id="156" name="Google Shape;156;p23"/>
          <p:cNvSpPr txBox="1"/>
          <p:nvPr/>
        </p:nvSpPr>
        <p:spPr>
          <a:xfrm>
            <a:off x="6350675" y="3835600"/>
            <a:ext cx="1377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ETE URL</a:t>
            </a:r>
            <a:endParaRPr sz="1100">
              <a:solidFill>
                <a:schemeClr val="lt1"/>
              </a:solidFill>
            </a:endParaRPr>
          </a:p>
        </p:txBody>
      </p:sp>
      <p:pic>
        <p:nvPicPr>
          <p:cNvPr id="157" name="Google Shape;157;p23"/>
          <p:cNvPicPr preferRelativeResize="0"/>
          <p:nvPr/>
        </p:nvPicPr>
        <p:blipFill rotWithShape="1">
          <a:blip r:embed="rId3">
            <a:alphaModFix/>
          </a:blip>
          <a:srcRect b="0" l="0" r="50114" t="0"/>
          <a:stretch/>
        </p:blipFill>
        <p:spPr>
          <a:xfrm>
            <a:off x="625300" y="1017725"/>
            <a:ext cx="1583549" cy="3174349"/>
          </a:xfrm>
          <a:prstGeom prst="rect">
            <a:avLst/>
          </a:prstGeom>
          <a:noFill/>
          <a:ln>
            <a:noFill/>
          </a:ln>
        </p:spPr>
      </p:pic>
      <p:sp>
        <p:nvSpPr>
          <p:cNvPr id="158" name="Google Shape;158;p23"/>
          <p:cNvSpPr txBox="1"/>
          <p:nvPr/>
        </p:nvSpPr>
        <p:spPr>
          <a:xfrm>
            <a:off x="915425" y="3835600"/>
            <a:ext cx="1377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INSERT IVOPMLO</a:t>
            </a:r>
            <a:endParaRPr sz="1100">
              <a:solidFill>
                <a:schemeClr val="lt1"/>
              </a:solidFill>
            </a:endParaRPr>
          </a:p>
        </p:txBody>
      </p:sp>
      <p:pic>
        <p:nvPicPr>
          <p:cNvPr id="159" name="Google Shape;159;p23"/>
          <p:cNvPicPr preferRelativeResize="0"/>
          <p:nvPr/>
        </p:nvPicPr>
        <p:blipFill rotWithShape="1">
          <a:blip r:embed="rId3">
            <a:alphaModFix/>
          </a:blip>
          <a:srcRect b="0" l="0" r="50114" t="0"/>
          <a:stretch/>
        </p:blipFill>
        <p:spPr>
          <a:xfrm>
            <a:off x="2471050" y="1017725"/>
            <a:ext cx="1583549" cy="3174349"/>
          </a:xfrm>
          <a:prstGeom prst="rect">
            <a:avLst/>
          </a:prstGeom>
          <a:noFill/>
          <a:ln>
            <a:noFill/>
          </a:ln>
        </p:spPr>
      </p:pic>
      <p:sp>
        <p:nvSpPr>
          <p:cNvPr id="160" name="Google Shape;160;p23"/>
          <p:cNvSpPr txBox="1"/>
          <p:nvPr/>
        </p:nvSpPr>
        <p:spPr>
          <a:xfrm>
            <a:off x="2761175" y="3835600"/>
            <a:ext cx="1377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INSERT IV9ijK2LO</a:t>
            </a:r>
            <a:endParaRPr sz="11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Blacklight and Invisible Ink</a:t>
            </a:r>
            <a:endParaRPr/>
          </a:p>
        </p:txBody>
      </p:sp>
      <p:sp>
        <p:nvSpPr>
          <p:cNvPr id="166" name="Google Shape;166;p24"/>
          <p:cNvSpPr txBox="1"/>
          <p:nvPr>
            <p:ph idx="1" type="body"/>
          </p:nvPr>
        </p:nvSpPr>
        <p:spPr>
          <a:xfrm>
            <a:off x="4572000" y="1161050"/>
            <a:ext cx="42603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300"/>
              <a:t>$10.79</a:t>
            </a:r>
            <a:endParaRPr sz="1300"/>
          </a:p>
          <a:p>
            <a:pPr indent="0" lvl="0" marL="0" rtl="0" algn="l">
              <a:spcBef>
                <a:spcPts val="1200"/>
              </a:spcBef>
              <a:spcAft>
                <a:spcPts val="0"/>
              </a:spcAft>
              <a:buNone/>
            </a:pPr>
            <a:r>
              <a:rPr lang="en" sz="1300" u="sng">
                <a:solidFill>
                  <a:schemeClr val="hlink"/>
                </a:solidFill>
                <a:hlinkClick r:id="rId3"/>
              </a:rPr>
              <a:t>https://www.amazon.com/Flashlight-Vansky-Ultraviolet-Blacklight-Eliminator/dp/B01A5KLUG2/ref=sr_1_2_sspa?crid=2JCU30E1598MK&amp;keywords=black+light&amp;qid=1706800216&amp;sprefix=black+light%2Caps%2C106&amp;sr=8-2-spons&amp;sp_csd=d2lkZ2V0TmFtZT1zcF9hdGY&amp;psc=1</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rPr lang="en" sz="1300"/>
              <a:t>$5.99</a:t>
            </a:r>
            <a:endParaRPr sz="1300"/>
          </a:p>
          <a:p>
            <a:pPr indent="0" lvl="0" marL="0" rtl="0" algn="l">
              <a:spcBef>
                <a:spcPts val="1200"/>
              </a:spcBef>
              <a:spcAft>
                <a:spcPts val="1200"/>
              </a:spcAft>
              <a:buNone/>
            </a:pPr>
            <a:r>
              <a:rPr lang="en" sz="1300" u="sng">
                <a:solidFill>
                  <a:schemeClr val="hlink"/>
                </a:solidFill>
                <a:hlinkClick r:id="rId4"/>
              </a:rPr>
              <a:t>https://www.amazon.com/STENDA-Invisible-Blacklight-Christmas-Thanksgiving/dp/B08XW8L2NX/ref=sr_1_1_sspa?crid=2WBD8P0TZZ7ZE&amp;keywords=invisible+ink+black+light+pen&amp;qid=1706800421&amp;sprefix=invisible+ink+black%2Caps%2C110&amp;sr=8-1-spons&amp;sp_csd=d2lkZ2V0TmFtZT1zcF9hdGY&amp;psc=1</a:t>
            </a:r>
            <a:endParaRPr sz="1300"/>
          </a:p>
        </p:txBody>
      </p:sp>
      <p:pic>
        <p:nvPicPr>
          <p:cNvPr id="167" name="Google Shape;167;p24"/>
          <p:cNvPicPr preferRelativeResize="0"/>
          <p:nvPr/>
        </p:nvPicPr>
        <p:blipFill>
          <a:blip r:embed="rId5">
            <a:alphaModFix/>
          </a:blip>
          <a:stretch>
            <a:fillRect/>
          </a:stretch>
        </p:blipFill>
        <p:spPr>
          <a:xfrm>
            <a:off x="444175" y="1164300"/>
            <a:ext cx="2826199" cy="2814901"/>
          </a:xfrm>
          <a:prstGeom prst="rect">
            <a:avLst/>
          </a:prstGeom>
          <a:noFill/>
          <a:ln>
            <a:noFill/>
          </a:ln>
        </p:spPr>
      </p:pic>
      <p:pic>
        <p:nvPicPr>
          <p:cNvPr id="168" name="Google Shape;168;p24"/>
          <p:cNvPicPr preferRelativeResize="0"/>
          <p:nvPr/>
        </p:nvPicPr>
        <p:blipFill>
          <a:blip r:embed="rId6">
            <a:alphaModFix/>
          </a:blip>
          <a:stretch>
            <a:fillRect/>
          </a:stretch>
        </p:blipFill>
        <p:spPr>
          <a:xfrm>
            <a:off x="2657976" y="2929700"/>
            <a:ext cx="1564650" cy="1903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Briefcase</a:t>
            </a:r>
            <a:endParaRPr/>
          </a:p>
        </p:txBody>
      </p:sp>
      <p:sp>
        <p:nvSpPr>
          <p:cNvPr id="174" name="Google Shape;174;p25"/>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Price: $19.99</a:t>
            </a:r>
            <a:endParaRPr/>
          </a:p>
          <a:p>
            <a:pPr indent="0" lvl="0" marL="0" rtl="0" algn="l">
              <a:spcBef>
                <a:spcPts val="1200"/>
              </a:spcBef>
              <a:spcAft>
                <a:spcPts val="1200"/>
              </a:spcAft>
              <a:buNone/>
            </a:pPr>
            <a:r>
              <a:rPr lang="en" u="sng">
                <a:solidFill>
                  <a:schemeClr val="hlink"/>
                </a:solidFill>
                <a:hlinkClick r:id="rId3"/>
              </a:rPr>
              <a:t>https://www.amazon.com/Sooez-Clipboard-Aluminum-Briefcase-Security/dp/B0BYJM64MD/ref=asc_df_B0BYJM64MD/?tag=hyprod-20&amp;linkCode=df0&amp;hvadid=673829519228&amp;hvpos=&amp;hvnetw=g&amp;hvrand=17142575846900596586&amp;hvpone=&amp;hvptwo=&amp;hvqmt=&amp;hvdev=c&amp;hvdvcmdl=&amp;hvlocint=&amp;hvlocphy=1025202&amp;hvtargid=pla-2203875829130&amp;mcid=e9323e055ad93acf934b1f55b9d5d48c&amp;th=1</a:t>
            </a:r>
            <a:r>
              <a:rPr lang="en"/>
              <a:t> </a:t>
            </a:r>
            <a:endParaRPr/>
          </a:p>
        </p:txBody>
      </p:sp>
      <p:pic>
        <p:nvPicPr>
          <p:cNvPr id="175" name="Google Shape;175;p25"/>
          <p:cNvPicPr preferRelativeResize="0"/>
          <p:nvPr/>
        </p:nvPicPr>
        <p:blipFill>
          <a:blip r:embed="rId4">
            <a:alphaModFix/>
          </a:blip>
          <a:stretch>
            <a:fillRect/>
          </a:stretch>
        </p:blipFill>
        <p:spPr>
          <a:xfrm>
            <a:off x="404775" y="1152475"/>
            <a:ext cx="3243053"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Color Lock</a:t>
            </a:r>
            <a:endParaRPr/>
          </a:p>
        </p:txBody>
      </p:sp>
      <p:sp>
        <p:nvSpPr>
          <p:cNvPr id="181" name="Google Shape;181;p26"/>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Price: $14.99</a:t>
            </a:r>
            <a:endParaRPr/>
          </a:p>
          <a:p>
            <a:pPr indent="0" lvl="0" marL="0" rtl="0" algn="l">
              <a:spcBef>
                <a:spcPts val="1200"/>
              </a:spcBef>
              <a:spcAft>
                <a:spcPts val="1200"/>
              </a:spcAft>
              <a:buNone/>
            </a:pPr>
            <a:r>
              <a:rPr lang="en" u="sng">
                <a:solidFill>
                  <a:schemeClr val="hlink"/>
                </a:solidFill>
                <a:hlinkClick r:id="rId3"/>
              </a:rPr>
              <a:t>https://www.amazon.com/Bosvision-4-digit-Resettable-Combination-Luggage/dp/B00DFBWPY0/ref=asc_df_B00DFBWPY0/?tag=hyprod-20&amp;linkCode=df0&amp;hvadid=216708290339&amp;hvpos=&amp;hvnetw=g&amp;hvrand=4120214248274868184&amp;hvpone=&amp;hvptwo=&amp;hvqmt=&amp;hvdev=c&amp;hvdvcmdl=&amp;hvlocint=&amp;hvlocphy=9005925&amp;hvtargid=pla-351741360218&amp;mcid=533f69e5457438099ffa9e44c86e7ca0&amp;gclid=CjwKCAiA_OetBhAtEiwAPTeQZwlmB7xLqcFTGH28JadI3WLGPotWBf8LCcSgjH9i499clihNTPYP3xoCuO0QAvD_BwE&amp;th=1</a:t>
            </a:r>
            <a:r>
              <a:rPr lang="en"/>
              <a:t> </a:t>
            </a:r>
            <a:endParaRPr/>
          </a:p>
        </p:txBody>
      </p:sp>
      <p:pic>
        <p:nvPicPr>
          <p:cNvPr id="182" name="Google Shape;182;p26"/>
          <p:cNvPicPr preferRelativeResize="0"/>
          <p:nvPr/>
        </p:nvPicPr>
        <p:blipFill>
          <a:blip r:embed="rId4">
            <a:alphaModFix/>
          </a:blip>
          <a:stretch>
            <a:fillRect/>
          </a:stretch>
        </p:blipFill>
        <p:spPr>
          <a:xfrm>
            <a:off x="311704" y="1152475"/>
            <a:ext cx="3396407"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Lock Box</a:t>
            </a:r>
            <a:endParaRPr/>
          </a:p>
        </p:txBody>
      </p:sp>
      <p:sp>
        <p:nvSpPr>
          <p:cNvPr id="188" name="Google Shape;188;p27"/>
          <p:cNvSpPr txBox="1"/>
          <p:nvPr>
            <p:ph idx="1" type="body"/>
          </p:nvPr>
        </p:nvSpPr>
        <p:spPr>
          <a:xfrm>
            <a:off x="4627875" y="1152475"/>
            <a:ext cx="42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Price: $14.99</a:t>
            </a:r>
            <a:endParaRPr/>
          </a:p>
          <a:p>
            <a:pPr indent="0" lvl="0" marL="0" rtl="0" algn="l">
              <a:spcBef>
                <a:spcPts val="1200"/>
              </a:spcBef>
              <a:spcAft>
                <a:spcPts val="1200"/>
              </a:spcAft>
              <a:buNone/>
            </a:pPr>
            <a:r>
              <a:rPr lang="en" u="sng">
                <a:solidFill>
                  <a:schemeClr val="hlink"/>
                </a:solidFill>
                <a:hlinkClick r:id="rId3"/>
              </a:rPr>
              <a:t>https://www.amazon.com/ToolUSA-Stainless-Steel-Security-Box/dp/B00VUG30GO/ref=sr_1_25?crid=2CL99GMNHCLJY&amp;keywords=small%2Bbox%2Blockable&amp;qid=1706800223&amp;sprefix=small%2Bbox%2Blockabl%2Caps%2C81&amp;sr=8-25&amp;th=1</a:t>
            </a:r>
            <a:r>
              <a:rPr lang="en"/>
              <a:t> </a:t>
            </a:r>
            <a:endParaRPr/>
          </a:p>
        </p:txBody>
      </p:sp>
      <p:pic>
        <p:nvPicPr>
          <p:cNvPr id="189" name="Google Shape;189;p27"/>
          <p:cNvPicPr preferRelativeResize="0"/>
          <p:nvPr/>
        </p:nvPicPr>
        <p:blipFill>
          <a:blip r:embed="rId4">
            <a:alphaModFix/>
          </a:blip>
          <a:stretch>
            <a:fillRect/>
          </a:stretch>
        </p:blipFill>
        <p:spPr>
          <a:xfrm>
            <a:off x="364846" y="1335396"/>
            <a:ext cx="4342375" cy="305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Caesar Cipher</a:t>
            </a:r>
            <a:endParaRPr/>
          </a:p>
        </p:txBody>
      </p:sp>
      <p:sp>
        <p:nvSpPr>
          <p:cNvPr id="195" name="Google Shape;195;p28"/>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Price: $19.99</a:t>
            </a:r>
            <a:endParaRPr/>
          </a:p>
          <a:p>
            <a:pPr indent="0" lvl="0" marL="0" rtl="0" algn="l">
              <a:spcBef>
                <a:spcPts val="1200"/>
              </a:spcBef>
              <a:spcAft>
                <a:spcPts val="1200"/>
              </a:spcAft>
              <a:buNone/>
            </a:pPr>
            <a:r>
              <a:rPr lang="en" u="sng">
                <a:solidFill>
                  <a:schemeClr val="hlink"/>
                </a:solidFill>
                <a:hlinkClick r:id="rId3"/>
              </a:rPr>
              <a:t>https://www.amazon.com/Retroworks-Classic-Caesar-Medallion-Decoder/dp/B004D1L0B0/ref=asc_df_B004D1L0B0/?tag=hyprod-20&amp;linkCode=df0&amp;hvadid=238614861298&amp;hvpos=&amp;hvnetw=g&amp;hvrand=12634065348717768728&amp;hvpone=&amp;hvptwo=&amp;hvqmt=&amp;hvdev=c&amp;hvdvcmdl=&amp;hvlocint=&amp;hvlocphy=9005925&amp;hvtargid=pla-392043781129&amp;mcid=e3fa7d0f008a3aca9f9fbb372591b9bb&amp;gclid=Cj0KCQiA2eKtBhDcARIsAEGTG403lGWU9uX4XxOGvo4tHjtKS4-F58nFH6ttWdGu9TQNQHSfuflIB_EaAiZ7EALw_wcB&amp;th=1</a:t>
            </a:r>
            <a:r>
              <a:rPr lang="en"/>
              <a:t> </a:t>
            </a:r>
            <a:endParaRPr/>
          </a:p>
        </p:txBody>
      </p:sp>
      <p:pic>
        <p:nvPicPr>
          <p:cNvPr id="196" name="Google Shape;196;p28"/>
          <p:cNvPicPr preferRelativeResize="0"/>
          <p:nvPr/>
        </p:nvPicPr>
        <p:blipFill>
          <a:blip r:embed="rId4">
            <a:alphaModFix/>
          </a:blip>
          <a:stretch>
            <a:fillRect/>
          </a:stretch>
        </p:blipFill>
        <p:spPr>
          <a:xfrm>
            <a:off x="311699" y="1166850"/>
            <a:ext cx="3635958" cy="3416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Puzzle 1</a:t>
            </a:r>
            <a:endParaRPr/>
          </a:p>
        </p:txBody>
      </p:sp>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Player will be </a:t>
            </a:r>
            <a:r>
              <a:rPr lang="en"/>
              <a:t>given a suitcase containing a broken watch, VIP pass, credit card, gift card, song lyrics and introduction paper. They will need to manipulate the song lyric paper or read between the lines to find out they actually need to peel the bottom off the velcro and reveal a frame.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This frame will be placed over the passes to reveal a colored number which will be put into a colored lock.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Puzzle 2</a:t>
            </a:r>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colored lock opens and the player is rewarded with a blacklight, vigenere cypher, maze, tinyURL to a youtube video, and half </a:t>
            </a:r>
            <a:r>
              <a:rPr lang="en"/>
              <a:t>security image. </a:t>
            </a:r>
            <a:endParaRPr/>
          </a:p>
          <a:p>
            <a:pPr indent="0" lvl="0" marL="0" rtl="0" algn="l">
              <a:spcBef>
                <a:spcPts val="1200"/>
              </a:spcBef>
              <a:spcAft>
                <a:spcPts val="1200"/>
              </a:spcAft>
              <a:buNone/>
            </a:pPr>
            <a:r>
              <a:rPr lang="en"/>
              <a:t>The youtube video has an agent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Puzzle 3</a:t>
            </a:r>
            <a:endParaRPr/>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Player is given the paper with half a security image and a tiny url link to a youtube video. Here they are congratulated for their progress and are instructed to match up security footage to reveal the next tiny url link to the website. </a:t>
            </a:r>
            <a:endParaRPr/>
          </a:p>
          <a:p>
            <a:pPr indent="0" lvl="0" marL="0" rtl="0" algn="l">
              <a:spcBef>
                <a:spcPts val="1200"/>
              </a:spcBef>
              <a:spcAft>
                <a:spcPts val="0"/>
              </a:spcAft>
              <a:buClr>
                <a:schemeClr val="dk1"/>
              </a:buClr>
              <a:buSzPts val="1100"/>
              <a:buFont typeface="Arial"/>
              <a:buNone/>
            </a:pPr>
            <a:r>
              <a:rPr lang="en"/>
              <a:t>Players are also given a black light.</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Puzzle 4</a:t>
            </a:r>
            <a:endParaRPr/>
          </a:p>
        </p:txBody>
      </p:sp>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Players need to decrypt the vigenere cypher to get the password hint. Which would be something along the lines of rhombussquaretriangle</a:t>
            </a:r>
            <a:endParaRPr/>
          </a:p>
          <a:p>
            <a:pPr indent="0" lvl="0" marL="0" rtl="0" algn="l">
              <a:spcBef>
                <a:spcPts val="1200"/>
              </a:spcBef>
              <a:spcAft>
                <a:spcPts val="0"/>
              </a:spcAft>
              <a:buClr>
                <a:schemeClr val="dk1"/>
              </a:buClr>
              <a:buSzPts val="1100"/>
              <a:buFont typeface="Arial"/>
              <a:buNone/>
            </a:pPr>
            <a:r>
              <a:rPr lang="en"/>
              <a:t>Players have been given symbols throughout the game that seemed like red herrings. They now are given a clue as a password hint which required them to put things together from the previous puzzles.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 Puzzle</a:t>
            </a:r>
            <a:endParaRPr/>
          </a:p>
        </p:txBody>
      </p:sp>
      <p:sp>
        <p:nvSpPr>
          <p:cNvPr id="84" name="Google Shape;84;p18"/>
          <p:cNvSpPr/>
          <p:nvPr/>
        </p:nvSpPr>
        <p:spPr>
          <a:xfrm>
            <a:off x="528875" y="1301850"/>
            <a:ext cx="5997900" cy="338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8"/>
          <p:cNvSpPr/>
          <p:nvPr/>
        </p:nvSpPr>
        <p:spPr>
          <a:xfrm>
            <a:off x="2010875" y="2173650"/>
            <a:ext cx="3033900" cy="16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8"/>
          <p:cNvSpPr/>
          <p:nvPr/>
        </p:nvSpPr>
        <p:spPr>
          <a:xfrm rot="-1849446">
            <a:off x="3327309" y="2818738"/>
            <a:ext cx="401051" cy="348726"/>
          </a:xfrm>
          <a:prstGeom prst="triangle">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8"/>
          <p:cNvSpPr/>
          <p:nvPr/>
        </p:nvSpPr>
        <p:spPr>
          <a:xfrm>
            <a:off x="528875" y="1301850"/>
            <a:ext cx="5997900" cy="15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8"/>
          <p:cNvSpPr/>
          <p:nvPr/>
        </p:nvSpPr>
        <p:spPr>
          <a:xfrm>
            <a:off x="2028350" y="3690525"/>
            <a:ext cx="3033900" cy="1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rPr>
              <a:t>Puzzle</a:t>
            </a:r>
            <a:endParaRPr sz="2800">
              <a:solidFill>
                <a:srgbClr val="000000"/>
              </a:solidFill>
            </a:endParaRPr>
          </a:p>
        </p:txBody>
      </p:sp>
      <p:sp>
        <p:nvSpPr>
          <p:cNvPr id="94" name="Google Shape;94;p19"/>
          <p:cNvSpPr txBox="1"/>
          <p:nvPr/>
        </p:nvSpPr>
        <p:spPr>
          <a:xfrm>
            <a:off x="311700" y="1152475"/>
            <a:ext cx="8520600" cy="1731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rgbClr val="595959"/>
                </a:solidFill>
              </a:rPr>
              <a:t>Fake desktop hosted on github. Click through different icons to find the next clue.</a:t>
            </a:r>
            <a:endParaRPr sz="1800">
              <a:solidFill>
                <a:srgbClr val="595959"/>
              </a:solidFill>
            </a:endParaRPr>
          </a:p>
          <a:p>
            <a:pPr indent="0" lvl="0" marL="0" rtl="0" algn="l">
              <a:lnSpc>
                <a:spcPct val="115000"/>
              </a:lnSpc>
              <a:spcBef>
                <a:spcPts val="1200"/>
              </a:spcBef>
              <a:spcAft>
                <a:spcPts val="1200"/>
              </a:spcAft>
              <a:buNone/>
            </a:pPr>
            <a:r>
              <a:rPr lang="en" sz="1800">
                <a:solidFill>
                  <a:srgbClr val="595959"/>
                </a:solidFill>
              </a:rPr>
              <a:t>Concept:</a:t>
            </a:r>
            <a:endParaRPr sz="1800">
              <a:solidFill>
                <a:srgbClr val="595959"/>
              </a:solidFill>
            </a:endParaRPr>
          </a:p>
        </p:txBody>
      </p:sp>
      <p:grpSp>
        <p:nvGrpSpPr>
          <p:cNvPr id="95" name="Google Shape;95;p19"/>
          <p:cNvGrpSpPr/>
          <p:nvPr/>
        </p:nvGrpSpPr>
        <p:grpSpPr>
          <a:xfrm>
            <a:off x="3089425" y="1896250"/>
            <a:ext cx="5616900" cy="2894700"/>
            <a:chOff x="3089425" y="1896250"/>
            <a:chExt cx="5616900" cy="2894700"/>
          </a:xfrm>
        </p:grpSpPr>
        <p:sp>
          <p:nvSpPr>
            <p:cNvPr id="96" name="Google Shape;96;p19"/>
            <p:cNvSpPr/>
            <p:nvPr/>
          </p:nvSpPr>
          <p:spPr>
            <a:xfrm>
              <a:off x="3089425" y="1896250"/>
              <a:ext cx="5616900" cy="2894700"/>
            </a:xfrm>
            <a:prstGeom prst="rect">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 name="Google Shape;97;p19"/>
            <p:cNvSpPr/>
            <p:nvPr/>
          </p:nvSpPr>
          <p:spPr>
            <a:xfrm rot="3175096">
              <a:off x="7437441" y="3339743"/>
              <a:ext cx="421923" cy="437763"/>
            </a:xfrm>
            <a:prstGeom prst="lef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9"/>
            <p:cNvSpPr/>
            <p:nvPr/>
          </p:nvSpPr>
          <p:spPr>
            <a:xfrm>
              <a:off x="7353373" y="2388825"/>
              <a:ext cx="414900" cy="495000"/>
            </a:xfrm>
            <a:prstGeom prst="round2SameRect">
              <a:avLst>
                <a:gd fmla="val 16667" name="adj1"/>
                <a:gd fmla="val 0" name="adj2"/>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9"/>
            <p:cNvSpPr/>
            <p:nvPr/>
          </p:nvSpPr>
          <p:spPr>
            <a:xfrm>
              <a:off x="7189150" y="2474925"/>
              <a:ext cx="743400" cy="4089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9"/>
            <p:cNvSpPr/>
            <p:nvPr/>
          </p:nvSpPr>
          <p:spPr>
            <a:xfrm>
              <a:off x="6257548" y="2388825"/>
              <a:ext cx="414900" cy="495000"/>
            </a:xfrm>
            <a:prstGeom prst="round2SameRect">
              <a:avLst>
                <a:gd fmla="val 16667" name="adj1"/>
                <a:gd fmla="val 0" name="adj2"/>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9"/>
            <p:cNvSpPr/>
            <p:nvPr/>
          </p:nvSpPr>
          <p:spPr>
            <a:xfrm>
              <a:off x="6093325" y="2474925"/>
              <a:ext cx="743400" cy="4089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9"/>
            <p:cNvSpPr/>
            <p:nvPr/>
          </p:nvSpPr>
          <p:spPr>
            <a:xfrm>
              <a:off x="5161723" y="2388825"/>
              <a:ext cx="414900" cy="495000"/>
            </a:xfrm>
            <a:prstGeom prst="round2SameRect">
              <a:avLst>
                <a:gd fmla="val 16667" name="adj1"/>
                <a:gd fmla="val 0" name="adj2"/>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9"/>
            <p:cNvSpPr/>
            <p:nvPr/>
          </p:nvSpPr>
          <p:spPr>
            <a:xfrm>
              <a:off x="4997500" y="2474925"/>
              <a:ext cx="743400" cy="4089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9"/>
            <p:cNvSpPr txBox="1"/>
            <p:nvPr/>
          </p:nvSpPr>
          <p:spPr>
            <a:xfrm>
              <a:off x="4972525" y="2874550"/>
              <a:ext cx="743400" cy="21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rPr>
                <a:t>Passwords</a:t>
              </a:r>
              <a:endParaRPr sz="800">
                <a:solidFill>
                  <a:srgbClr val="FFFFFF"/>
                </a:solidFill>
              </a:endParaRPr>
            </a:p>
          </p:txBody>
        </p:sp>
        <p:sp>
          <p:nvSpPr>
            <p:cNvPr id="105" name="Google Shape;105;p19"/>
            <p:cNvSpPr txBox="1"/>
            <p:nvPr/>
          </p:nvSpPr>
          <p:spPr>
            <a:xfrm>
              <a:off x="6093325" y="2875425"/>
              <a:ext cx="743400" cy="21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rPr>
                <a:t>Receipts</a:t>
              </a:r>
              <a:endParaRPr sz="800">
                <a:solidFill>
                  <a:srgbClr val="FFFFFF"/>
                </a:solidFill>
              </a:endParaRPr>
            </a:p>
          </p:txBody>
        </p:sp>
        <p:sp>
          <p:nvSpPr>
            <p:cNvPr id="106" name="Google Shape;106;p19"/>
            <p:cNvSpPr txBox="1"/>
            <p:nvPr/>
          </p:nvSpPr>
          <p:spPr>
            <a:xfrm>
              <a:off x="7189125" y="2875425"/>
              <a:ext cx="743400" cy="21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rPr>
                <a:t>Work</a:t>
              </a:r>
              <a:endParaRPr sz="800">
                <a:solidFill>
                  <a:srgbClr val="FFFFFF"/>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rPr>
              <a:t>Puzzle </a:t>
            </a:r>
            <a:endParaRPr sz="2800">
              <a:solidFill>
                <a:srgbClr val="000000"/>
              </a:solidFill>
            </a:endParaRPr>
          </a:p>
        </p:txBody>
      </p:sp>
      <p:sp>
        <p:nvSpPr>
          <p:cNvPr id="112" name="Google Shape;112;p20"/>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rgbClr val="595959"/>
                </a:solidFill>
              </a:rPr>
              <a:t>Guess the password to get into the desktop</a:t>
            </a:r>
            <a:endParaRPr sz="1800">
              <a:solidFill>
                <a:srgbClr val="595959"/>
              </a:solidFill>
            </a:endParaRPr>
          </a:p>
          <a:p>
            <a:pPr indent="0" lvl="0" marL="0" rtl="0" algn="l">
              <a:lnSpc>
                <a:spcPct val="115000"/>
              </a:lnSpc>
              <a:spcBef>
                <a:spcPts val="1200"/>
              </a:spcBef>
              <a:spcAft>
                <a:spcPts val="0"/>
              </a:spcAft>
              <a:buNone/>
            </a:pPr>
            <a:r>
              <a:rPr lang="en" sz="1800">
                <a:solidFill>
                  <a:srgbClr val="595959"/>
                </a:solidFill>
              </a:rPr>
              <a:t>This puzzle would be accessed from a website that we would create. The password will be “Password”.</a:t>
            </a:r>
            <a:endParaRPr sz="1800">
              <a:solidFill>
                <a:srgbClr val="595959"/>
              </a:solidFill>
            </a:endParaRPr>
          </a:p>
          <a:p>
            <a:pPr indent="0" lvl="0" marL="0" rtl="0" algn="l">
              <a:lnSpc>
                <a:spcPct val="115000"/>
              </a:lnSpc>
              <a:spcBef>
                <a:spcPts val="1200"/>
              </a:spcBef>
              <a:spcAft>
                <a:spcPts val="0"/>
              </a:spcAft>
              <a:buNone/>
            </a:pPr>
            <a:r>
              <a:rPr lang="en" sz="1800">
                <a:solidFill>
                  <a:srgbClr val="595959"/>
                </a:solidFill>
              </a:rPr>
              <a:t>This is a text input</a:t>
            </a:r>
            <a:endParaRPr sz="1800">
              <a:solidFill>
                <a:srgbClr val="595959"/>
              </a:solidFill>
            </a:endParaRPr>
          </a:p>
          <a:p>
            <a:pPr indent="0" lvl="0" marL="0" rtl="0" algn="l">
              <a:lnSpc>
                <a:spcPct val="115000"/>
              </a:lnSpc>
              <a:spcBef>
                <a:spcPts val="1200"/>
              </a:spcBef>
              <a:spcAft>
                <a:spcPts val="1200"/>
              </a:spcAft>
              <a:buNone/>
            </a:pPr>
            <a:r>
              <a:t/>
            </a:r>
            <a:endParaRPr sz="1800">
              <a:solidFill>
                <a:srgbClr val="595959"/>
              </a:solidFill>
            </a:endParaRPr>
          </a:p>
        </p:txBody>
      </p:sp>
      <p:pic>
        <p:nvPicPr>
          <p:cNvPr id="113" name="Google Shape;113;p20"/>
          <p:cNvPicPr preferRelativeResize="0"/>
          <p:nvPr/>
        </p:nvPicPr>
        <p:blipFill>
          <a:blip r:embed="rId3">
            <a:alphaModFix/>
          </a:blip>
          <a:stretch>
            <a:fillRect/>
          </a:stretch>
        </p:blipFill>
        <p:spPr>
          <a:xfrm>
            <a:off x="4493375" y="2520901"/>
            <a:ext cx="3942346" cy="2047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1"/>
          <p:cNvPicPr preferRelativeResize="0"/>
          <p:nvPr/>
        </p:nvPicPr>
        <p:blipFill rotWithShape="1">
          <a:blip r:embed="rId3">
            <a:alphaModFix/>
          </a:blip>
          <a:srcRect b="9876" l="0" r="0" t="23483"/>
          <a:stretch/>
        </p:blipFill>
        <p:spPr>
          <a:xfrm>
            <a:off x="1776406" y="112662"/>
            <a:ext cx="5591193" cy="4918175"/>
          </a:xfrm>
          <a:prstGeom prst="rect">
            <a:avLst/>
          </a:prstGeom>
          <a:noFill/>
          <a:ln>
            <a:noFill/>
          </a:ln>
        </p:spPr>
      </p:pic>
      <p:sp>
        <p:nvSpPr>
          <p:cNvPr id="119" name="Google Shape;119;p21"/>
          <p:cNvSpPr/>
          <p:nvPr/>
        </p:nvSpPr>
        <p:spPr>
          <a:xfrm>
            <a:off x="1660050" y="1993300"/>
            <a:ext cx="1782000" cy="4410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21"/>
          <p:cNvSpPr/>
          <p:nvPr/>
        </p:nvSpPr>
        <p:spPr>
          <a:xfrm>
            <a:off x="1660050" y="2855875"/>
            <a:ext cx="1782000" cy="441000"/>
          </a:xfrm>
          <a:prstGeom prst="right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21"/>
          <p:cNvSpPr/>
          <p:nvPr/>
        </p:nvSpPr>
        <p:spPr>
          <a:xfrm>
            <a:off x="1660050" y="3718475"/>
            <a:ext cx="1782000" cy="441000"/>
          </a:xfrm>
          <a:prstGeom prst="right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1"/>
          <p:cNvSpPr/>
          <p:nvPr/>
        </p:nvSpPr>
        <p:spPr>
          <a:xfrm flipH="1">
            <a:off x="5126650" y="2803825"/>
            <a:ext cx="1657200" cy="441000"/>
          </a:xfrm>
          <a:prstGeom prst="right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21"/>
          <p:cNvSpPr/>
          <p:nvPr/>
        </p:nvSpPr>
        <p:spPr>
          <a:xfrm flipH="1">
            <a:off x="5935425" y="3580325"/>
            <a:ext cx="1657200" cy="441000"/>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21"/>
          <p:cNvSpPr/>
          <p:nvPr/>
        </p:nvSpPr>
        <p:spPr>
          <a:xfrm flipH="1">
            <a:off x="6044800" y="2130750"/>
            <a:ext cx="1657200" cy="441000"/>
          </a:xfrm>
          <a:prstGeom prst="rightArrow">
            <a:avLst>
              <a:gd fmla="val 50000" name="adj1"/>
              <a:gd fmla="val 50000" name="adj2"/>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1"/>
          <p:cNvSpPr/>
          <p:nvPr/>
        </p:nvSpPr>
        <p:spPr>
          <a:xfrm flipH="1">
            <a:off x="4314100" y="4070200"/>
            <a:ext cx="1730700" cy="808500"/>
          </a:xfrm>
          <a:prstGeom prst="bentUpArrow">
            <a:avLst>
              <a:gd fmla="val 25000" name="adj1"/>
              <a:gd fmla="val 25000" name="adj2"/>
              <a:gd fmla="val 25000" name="adj3"/>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1"/>
          <p:cNvSpPr txBox="1"/>
          <p:nvPr/>
        </p:nvSpPr>
        <p:spPr>
          <a:xfrm>
            <a:off x="1786350" y="2066075"/>
            <a:ext cx="1404600" cy="2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Card Reader Frame</a:t>
            </a:r>
            <a:endParaRPr b="1" sz="1000">
              <a:solidFill>
                <a:schemeClr val="lt1"/>
              </a:solidFill>
            </a:endParaRPr>
          </a:p>
        </p:txBody>
      </p:sp>
      <p:sp>
        <p:nvSpPr>
          <p:cNvPr id="127" name="Google Shape;127;p21"/>
          <p:cNvSpPr txBox="1"/>
          <p:nvPr/>
        </p:nvSpPr>
        <p:spPr>
          <a:xfrm>
            <a:off x="1646250" y="2912400"/>
            <a:ext cx="16848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Mocha Masters Gift Card</a:t>
            </a:r>
            <a:endParaRPr b="1" sz="1000">
              <a:solidFill>
                <a:schemeClr val="lt1"/>
              </a:solidFill>
            </a:endParaRPr>
          </a:p>
        </p:txBody>
      </p:sp>
      <p:sp>
        <p:nvSpPr>
          <p:cNvPr id="128" name="Google Shape;128;p21"/>
          <p:cNvSpPr txBox="1"/>
          <p:nvPr/>
        </p:nvSpPr>
        <p:spPr>
          <a:xfrm>
            <a:off x="1918350" y="3773825"/>
            <a:ext cx="11406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VIP Pass Card</a:t>
            </a:r>
            <a:endParaRPr b="1" sz="1000">
              <a:solidFill>
                <a:schemeClr val="lt1"/>
              </a:solidFill>
            </a:endParaRPr>
          </a:p>
        </p:txBody>
      </p:sp>
      <p:sp>
        <p:nvSpPr>
          <p:cNvPr id="129" name="Google Shape;129;p21"/>
          <p:cNvSpPr txBox="1"/>
          <p:nvPr/>
        </p:nvSpPr>
        <p:spPr>
          <a:xfrm>
            <a:off x="4718975" y="4606925"/>
            <a:ext cx="11406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Bus Card</a:t>
            </a:r>
            <a:endParaRPr b="1" sz="1000">
              <a:solidFill>
                <a:schemeClr val="lt1"/>
              </a:solidFill>
            </a:endParaRPr>
          </a:p>
        </p:txBody>
      </p:sp>
      <p:sp>
        <p:nvSpPr>
          <p:cNvPr id="130" name="Google Shape;130;p21"/>
          <p:cNvSpPr txBox="1"/>
          <p:nvPr/>
        </p:nvSpPr>
        <p:spPr>
          <a:xfrm>
            <a:off x="6216400" y="3620375"/>
            <a:ext cx="13140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Capital Two Credit</a:t>
            </a:r>
            <a:endParaRPr b="1" sz="1000">
              <a:solidFill>
                <a:schemeClr val="lt1"/>
              </a:solidFill>
            </a:endParaRPr>
          </a:p>
        </p:txBody>
      </p:sp>
      <p:sp>
        <p:nvSpPr>
          <p:cNvPr id="131" name="Google Shape;131;p21"/>
          <p:cNvSpPr txBox="1"/>
          <p:nvPr/>
        </p:nvSpPr>
        <p:spPr>
          <a:xfrm>
            <a:off x="5415275" y="2855875"/>
            <a:ext cx="11406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Hawaii ID Card</a:t>
            </a:r>
            <a:endParaRPr b="1" sz="1000">
              <a:solidFill>
                <a:schemeClr val="lt1"/>
              </a:solidFill>
            </a:endParaRPr>
          </a:p>
        </p:txBody>
      </p:sp>
      <p:sp>
        <p:nvSpPr>
          <p:cNvPr id="132" name="Google Shape;132;p21"/>
          <p:cNvSpPr txBox="1"/>
          <p:nvPr/>
        </p:nvSpPr>
        <p:spPr>
          <a:xfrm>
            <a:off x="6375825" y="2180775"/>
            <a:ext cx="11406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Broken Watch</a:t>
            </a:r>
            <a:endParaRPr b="1" sz="1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